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325" r:id="rId5"/>
    <p:sldId id="259" r:id="rId6"/>
    <p:sldId id="313" r:id="rId7"/>
    <p:sldId id="324" r:id="rId8"/>
    <p:sldId id="260" r:id="rId9"/>
    <p:sldId id="261" r:id="rId10"/>
    <p:sldId id="326" r:id="rId11"/>
    <p:sldId id="323" r:id="rId12"/>
    <p:sldId id="312" r:id="rId13"/>
    <p:sldId id="270" r:id="rId14"/>
    <p:sldId id="271" r:id="rId15"/>
    <p:sldId id="314" r:id="rId16"/>
    <p:sldId id="327" r:id="rId17"/>
    <p:sldId id="269" r:id="rId18"/>
    <p:sldId id="264" r:id="rId19"/>
    <p:sldId id="336" r:id="rId20"/>
    <p:sldId id="272" r:id="rId21"/>
    <p:sldId id="328" r:id="rId22"/>
    <p:sldId id="273" r:id="rId23"/>
    <p:sldId id="316" r:id="rId24"/>
    <p:sldId id="275" r:id="rId25"/>
    <p:sldId id="276" r:id="rId26"/>
    <p:sldId id="337" r:id="rId27"/>
    <p:sldId id="338" r:id="rId28"/>
    <p:sldId id="321" r:id="rId29"/>
    <p:sldId id="277" r:id="rId30"/>
    <p:sldId id="339" r:id="rId31"/>
    <p:sldId id="343" r:id="rId32"/>
    <p:sldId id="278" r:id="rId33"/>
    <p:sldId id="279" r:id="rId34"/>
    <p:sldId id="329" r:id="rId35"/>
    <p:sldId id="330" r:id="rId36"/>
    <p:sldId id="317" r:id="rId37"/>
    <p:sldId id="331" r:id="rId38"/>
    <p:sldId id="280" r:id="rId39"/>
    <p:sldId id="281" r:id="rId40"/>
    <p:sldId id="332" r:id="rId41"/>
    <p:sldId id="282" r:id="rId42"/>
    <p:sldId id="283" r:id="rId43"/>
    <p:sldId id="341" r:id="rId44"/>
    <p:sldId id="284" r:id="rId45"/>
    <p:sldId id="319" r:id="rId46"/>
    <p:sldId id="285" r:id="rId47"/>
    <p:sldId id="286" r:id="rId48"/>
    <p:sldId id="287" r:id="rId49"/>
    <p:sldId id="288" r:id="rId50"/>
    <p:sldId id="342" r:id="rId51"/>
    <p:sldId id="289" r:id="rId52"/>
    <p:sldId id="290" r:id="rId53"/>
    <p:sldId id="291" r:id="rId54"/>
    <p:sldId id="292" r:id="rId55"/>
    <p:sldId id="318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22" r:id="rId65"/>
    <p:sldId id="344" r:id="rId66"/>
    <p:sldId id="301" r:id="rId67"/>
    <p:sldId id="303" r:id="rId68"/>
    <p:sldId id="308" r:id="rId69"/>
    <p:sldId id="32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1C376D-7C1F-4F6D-825F-79C7AAF85081}">
          <p14:sldIdLst>
            <p14:sldId id="256"/>
            <p14:sldId id="257"/>
            <p14:sldId id="258"/>
            <p14:sldId id="325"/>
            <p14:sldId id="259"/>
            <p14:sldId id="313"/>
            <p14:sldId id="324"/>
            <p14:sldId id="260"/>
            <p14:sldId id="261"/>
            <p14:sldId id="326"/>
            <p14:sldId id="323"/>
            <p14:sldId id="312"/>
            <p14:sldId id="270"/>
            <p14:sldId id="271"/>
            <p14:sldId id="314"/>
            <p14:sldId id="327"/>
            <p14:sldId id="269"/>
            <p14:sldId id="264"/>
            <p14:sldId id="336"/>
            <p14:sldId id="272"/>
            <p14:sldId id="328"/>
            <p14:sldId id="273"/>
            <p14:sldId id="316"/>
            <p14:sldId id="275"/>
            <p14:sldId id="276"/>
            <p14:sldId id="337"/>
            <p14:sldId id="338"/>
            <p14:sldId id="321"/>
            <p14:sldId id="277"/>
            <p14:sldId id="339"/>
            <p14:sldId id="343"/>
            <p14:sldId id="278"/>
            <p14:sldId id="279"/>
            <p14:sldId id="329"/>
            <p14:sldId id="330"/>
            <p14:sldId id="317"/>
            <p14:sldId id="331"/>
            <p14:sldId id="280"/>
            <p14:sldId id="281"/>
            <p14:sldId id="332"/>
            <p14:sldId id="282"/>
            <p14:sldId id="283"/>
            <p14:sldId id="341"/>
            <p14:sldId id="284"/>
            <p14:sldId id="319"/>
            <p14:sldId id="285"/>
            <p14:sldId id="286"/>
            <p14:sldId id="287"/>
            <p14:sldId id="288"/>
            <p14:sldId id="342"/>
            <p14:sldId id="289"/>
            <p14:sldId id="290"/>
            <p14:sldId id="291"/>
            <p14:sldId id="292"/>
            <p14:sldId id="31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Untitled Section" id="{C2923529-9ED4-40F9-AB52-37188B57854A}">
          <p14:sldIdLst>
            <p14:sldId id="322"/>
            <p14:sldId id="344"/>
            <p14:sldId id="301"/>
            <p14:sldId id="303"/>
            <p14:sldId id="30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13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3CFCE-C105-4A46-B950-26209212D40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9DDCA-021A-4C33-A391-669D8FA63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2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9DDCA-021A-4C33-A391-669D8FA636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4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2-3cm,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1,5 cm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tận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9DDCA-021A-4C33-A391-669D8FA636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0D9-F47C-47C3-85D7-7D90D2828B0F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9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3EC87-20A2-4031-B862-D2F35987D680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6329-3244-490B-A824-A0CA0A144920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0644-BD3E-4A92-9E98-9D0F50733229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AAF7-B87F-493F-B06E-338738D597D6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8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9477-463C-48B2-A021-CBAC1ECD834F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A295-7181-47CB-8980-DDA546BF0FA7}" type="datetime1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4C28-2435-43E2-BDB8-5B0D8D7D1173}" type="datetime1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2C2E-94D9-442D-9B67-061C2AB8C170}" type="datetime1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6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C7223-B488-401D-A0FF-C09DBAF35432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2C54-92BA-42A7-82A4-85C8F0526C0F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CB6B844-EF1B-453B-A9C1-ED58271C7D59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F2381C7-6624-4E9E-BFE2-8589AFF785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3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2133599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Chấn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trước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vỡ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dirty="0" err="1"/>
              <a:t>Giảng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: PGS.TS </a:t>
            </a:r>
            <a:r>
              <a:rPr lang="en-US" sz="1800" dirty="0" err="1"/>
              <a:t>Ngô</a:t>
            </a:r>
            <a:r>
              <a:rPr lang="en-US" sz="1800" dirty="0"/>
              <a:t> </a:t>
            </a:r>
            <a:r>
              <a:rPr lang="en-US" sz="1800" dirty="0" err="1"/>
              <a:t>Xuân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endParaRPr lang="en-US" sz="1800" dirty="0"/>
          </a:p>
          <a:p>
            <a:r>
              <a:rPr lang="en-US" sz="1800" dirty="0"/>
              <a:t>                                             </a:t>
            </a:r>
            <a:r>
              <a:rPr lang="en-US" sz="1800" dirty="0" err="1"/>
              <a:t>Ths</a:t>
            </a:r>
            <a:r>
              <a:rPr lang="en-US" sz="1800" dirty="0"/>
              <a:t>. BS </a:t>
            </a:r>
            <a:r>
              <a:rPr lang="en-US" sz="1800" dirty="0" err="1"/>
              <a:t>Nguyễn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Tuân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   </a:t>
            </a:r>
            <a:r>
              <a:rPr lang="en-US" sz="1800" dirty="0" err="1"/>
              <a:t>Nguyễn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Hoàng</a:t>
            </a:r>
            <a:endParaRPr lang="en-US" sz="1800" dirty="0"/>
          </a:p>
          <a:p>
            <a:r>
              <a:rPr lang="en-US" sz="1800" dirty="0"/>
              <a:t>                </a:t>
            </a:r>
            <a:r>
              <a:rPr lang="en-US" sz="1800" dirty="0" err="1"/>
              <a:t>Ngô</a:t>
            </a:r>
            <a:r>
              <a:rPr lang="en-US" sz="1800" dirty="0"/>
              <a:t> </a:t>
            </a:r>
            <a:r>
              <a:rPr lang="en-US" sz="1800" dirty="0" err="1"/>
              <a:t>Quang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0" lvl="1" indent="0">
              <a:buNone/>
            </a:pPr>
            <a:r>
              <a:rPr lang="en-US" dirty="0"/>
              <a:t>-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vân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bọc</a:t>
            </a:r>
            <a:r>
              <a:rPr lang="en-US" dirty="0"/>
              <a:t>,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đáy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. </a:t>
            </a:r>
          </a:p>
          <a:p>
            <a:pPr marL="0" lvl="1" indent="0">
              <a:buNone/>
            </a:pPr>
            <a:r>
              <a:rPr lang="en-US" dirty="0"/>
              <a:t>-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di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,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đáy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, di </a:t>
            </a:r>
            <a:r>
              <a:rPr lang="en-US" dirty="0" err="1"/>
              <a:t>lệch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ở </a:t>
            </a:r>
            <a:r>
              <a:rPr lang="en-US" dirty="0" err="1"/>
              <a:t>nam</a:t>
            </a:r>
            <a:r>
              <a:rPr lang="en-US" dirty="0"/>
              <a:t>,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819400"/>
            <a:ext cx="4648200" cy="38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86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7106272" cy="424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Nguyên nhân và cơ chế bệnh sinh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Phân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loại</a:t>
            </a:r>
            <a:endParaRPr lang="en-US" dirty="0">
              <a:solidFill>
                <a:srgbClr val="0070C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ở </a:t>
            </a:r>
            <a:r>
              <a:rPr lang="en-US" dirty="0" err="1"/>
              <a:t>nam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ở </a:t>
            </a:r>
            <a:r>
              <a:rPr lang="en-US" dirty="0" err="1"/>
              <a:t>nam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ở </a:t>
            </a:r>
            <a:r>
              <a:rPr lang="en-US" dirty="0" err="1"/>
              <a:t>nữ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940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345008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Nguyên nhân và cơ chế bệnh sinh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b="1" dirty="0" err="1">
                <a:highlight>
                  <a:srgbClr val="FFFF00"/>
                </a:highlight>
              </a:rPr>
              <a:t>chấn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thương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kín</a:t>
            </a:r>
            <a:r>
              <a:rPr lang="en-US" b="1" dirty="0">
                <a:highlight>
                  <a:srgbClr val="FFFF00"/>
                </a:highlight>
              </a:rPr>
              <a:t> (blunt trauma). </a:t>
            </a:r>
          </a:p>
          <a:p>
            <a:pPr lvl="1"/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Do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hay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ở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mu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300" i="1" dirty="0"/>
              <a:t>EAU guidelines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tư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cứng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7360918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5981700"/>
            <a:ext cx="4114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Smith’s General Urology 17th</a:t>
            </a:r>
            <a:endParaRPr lang="en-US" i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3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  <a:p>
            <a:pPr lvl="1"/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do </a:t>
            </a:r>
            <a:r>
              <a:rPr lang="en-US" b="1" i="1" dirty="0" err="1">
                <a:highlight>
                  <a:srgbClr val="FFFF00"/>
                </a:highlight>
              </a:rPr>
              <a:t>đạn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bắn</a:t>
            </a:r>
            <a:r>
              <a:rPr lang="en-US" b="1" i="1" dirty="0">
                <a:highlight>
                  <a:srgbClr val="FFFF00"/>
                </a:highlight>
              </a:rPr>
              <a:t>, </a:t>
            </a:r>
            <a:r>
              <a:rPr lang="en-US" b="1" i="1" dirty="0" err="1">
                <a:highlight>
                  <a:srgbClr val="FFFF00"/>
                </a:highlight>
              </a:rPr>
              <a:t>dao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đâm</a:t>
            </a:r>
            <a:r>
              <a:rPr lang="en-US" dirty="0"/>
              <a:t>…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,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,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lạ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  <a:p>
            <a:pPr lvl="1"/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15%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EAU guidelines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6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3291"/>
            <a:ext cx="6019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7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Nguyên nhân và cơ chế bệnh sinh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Đặt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thông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b="1" dirty="0">
                <a:highlight>
                  <a:srgbClr val="FFFF00"/>
                </a:highlight>
              </a:rPr>
              <a:t>32% </a:t>
            </a:r>
            <a:r>
              <a:rPr lang="en-US" b="1" dirty="0" err="1">
                <a:highlight>
                  <a:srgbClr val="FFFF00"/>
                </a:highlight>
              </a:rPr>
              <a:t>hẹp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niệu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đạo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liên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quan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đến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đặt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thông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niệu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đạo</a:t>
            </a:r>
            <a:endParaRPr lang="en-US" b="1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do y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hay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. </a:t>
            </a:r>
            <a:r>
              <a:rPr lang="en-US" dirty="0" err="1">
                <a:highlight>
                  <a:srgbClr val="FFFF00"/>
                </a:highlight>
              </a:rPr>
              <a:t>Hầu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các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trường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hợp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hẹp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xảy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ra</a:t>
            </a:r>
            <a:r>
              <a:rPr lang="en-US" dirty="0">
                <a:highlight>
                  <a:srgbClr val="FFFF00"/>
                </a:highlight>
              </a:rPr>
              <a:t> ở </a:t>
            </a:r>
            <a:r>
              <a:rPr lang="en-US" dirty="0" err="1">
                <a:highlight>
                  <a:srgbClr val="FFFF00"/>
                </a:highlight>
              </a:rPr>
              <a:t>niệu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hành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6.7/ 1000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9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6321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85838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i="1" dirty="0"/>
            </a:br>
            <a:br>
              <a:rPr lang="en-US" sz="3600" i="1" dirty="0"/>
            </a:br>
            <a:br>
              <a:rPr lang="en-US" i="1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Niệu</a:t>
            </a:r>
            <a:r>
              <a:rPr lang="en-US" i="1" dirty="0"/>
              <a:t> </a:t>
            </a:r>
            <a:r>
              <a:rPr lang="en-US" i="1" dirty="0" err="1"/>
              <a:t>đạo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 </a:t>
            </a:r>
            <a:r>
              <a:rPr lang="en-US" i="1" dirty="0" err="1"/>
              <a:t>bị</a:t>
            </a:r>
            <a:r>
              <a:rPr lang="en-US" i="1" dirty="0"/>
              <a:t> </a:t>
            </a:r>
            <a:r>
              <a:rPr lang="en-US" i="1" dirty="0" err="1"/>
              <a:t>tổn</a:t>
            </a:r>
            <a:r>
              <a:rPr lang="en-US" i="1" dirty="0"/>
              <a:t> </a:t>
            </a:r>
            <a:r>
              <a:rPr lang="en-US" i="1" dirty="0" err="1"/>
              <a:t>thương</a:t>
            </a:r>
            <a:r>
              <a:rPr lang="en-US" i="1" dirty="0"/>
              <a:t> do </a:t>
            </a:r>
            <a:r>
              <a:rPr lang="en-US" i="1" dirty="0" err="1"/>
              <a:t>nong</a:t>
            </a:r>
            <a:r>
              <a:rPr lang="en-US" i="1" dirty="0"/>
              <a:t> </a:t>
            </a:r>
            <a:r>
              <a:rPr lang="en-US" i="1" dirty="0" err="1"/>
              <a:t>niệu</a:t>
            </a:r>
            <a:r>
              <a:rPr lang="en-US" i="1" dirty="0"/>
              <a:t> </a:t>
            </a:r>
            <a:r>
              <a:rPr lang="en-US" i="1" dirty="0" err="1"/>
              <a:t>đạo</a:t>
            </a:r>
            <a:r>
              <a:rPr lang="en-US" i="1" dirty="0"/>
              <a:t> </a:t>
            </a:r>
            <a:r>
              <a:rPr lang="en-US" i="1" dirty="0" err="1"/>
              <a:t>lạc</a:t>
            </a:r>
            <a:r>
              <a:rPr lang="en-US" i="1" dirty="0"/>
              <a:t> </a:t>
            </a:r>
            <a:r>
              <a:rPr lang="en-US" i="1" dirty="0" err="1"/>
              <a:t>đường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38400" y="2971800"/>
            <a:ext cx="4410281" cy="347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7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Dàn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bài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52596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cương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7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Nguyên nhân và cơ chế bệnh sinh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b="1" dirty="0" err="1">
                <a:highlight>
                  <a:srgbClr val="FFFF00"/>
                </a:highlight>
              </a:rPr>
              <a:t>thường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liên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quan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đến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gãy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khung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chậu</a:t>
            </a:r>
            <a:r>
              <a:rPr lang="en-US" dirty="0"/>
              <a:t> ( </a:t>
            </a:r>
            <a:r>
              <a:rPr lang="en-US" dirty="0" err="1"/>
              <a:t>khoảng</a:t>
            </a:r>
            <a:r>
              <a:rPr lang="en-US" dirty="0"/>
              <a:t> 72%)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tai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900" i="1" dirty="0"/>
              <a:t>EAU guidelines 2016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78381"/>
            <a:ext cx="3688855" cy="293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5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Nguyên nhân và cơ chế bệnh sinh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 </a:t>
            </a:r>
            <a:r>
              <a:rPr lang="en-US" dirty="0" err="1"/>
              <a:t>đáy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mông</a:t>
            </a:r>
            <a:r>
              <a:rPr lang="en-US" dirty="0"/>
              <a:t> (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do </a:t>
            </a:r>
            <a:r>
              <a:rPr lang="en-US" dirty="0" err="1"/>
              <a:t>súng</a:t>
            </a:r>
            <a:r>
              <a:rPr lang="en-US" dirty="0"/>
              <a:t>)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hay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,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EAU guidelines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4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bệnh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nữ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Gãy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khung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chậu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cơ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chế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chính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gây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chấn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pPr lvl="1"/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( 0.2-2.5%)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800" i="1" dirty="0"/>
              <a:t>EAU guidelines 2019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theo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hội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Kỳ</a:t>
            </a:r>
            <a:r>
              <a:rPr lang="en-US" dirty="0">
                <a:solidFill>
                  <a:srgbClr val="FF0000"/>
                </a:solidFill>
              </a:rPr>
              <a:t> (AAST)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7" y="1844133"/>
            <a:ext cx="7914286" cy="403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Chẩn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đoán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Bệnh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sử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tai </a:t>
            </a:r>
            <a:r>
              <a:rPr lang="en-US" dirty="0" err="1"/>
              <a:t>nạn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: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,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,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02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pPr lvl="1"/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hay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,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(+)</a:t>
            </a:r>
          </a:p>
          <a:p>
            <a:pPr lvl="1"/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chói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Dấu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xuất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huyết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vùng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bìu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tầng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môn</a:t>
            </a:r>
            <a:r>
              <a:rPr lang="en-US" dirty="0"/>
              <a:t> (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giờ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900" i="1" dirty="0"/>
              <a:t>EAU guidelines 2019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20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Lâm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sàng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014104"/>
            <a:ext cx="4038600" cy="336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2014104"/>
            <a:ext cx="4426527" cy="3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4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Lâm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sàng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2237147"/>
            <a:ext cx="3124200" cy="309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9600" y="2209800"/>
            <a:ext cx="4357069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48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6400"/>
            <a:ext cx="432711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1600" y="1371600"/>
            <a:ext cx="3652234" cy="517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148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Choáng</a:t>
            </a:r>
            <a:r>
              <a:rPr lang="en-US" dirty="0"/>
              <a:t> do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choáng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do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  <a:p>
            <a:pPr lvl="1"/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95%,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95%</a:t>
            </a:r>
          </a:p>
          <a:p>
            <a:pPr lvl="1"/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90%</a:t>
            </a:r>
          </a:p>
          <a:p>
            <a:pPr lvl="1"/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môn</a:t>
            </a:r>
            <a:endParaRPr lang="en-US" dirty="0"/>
          </a:p>
          <a:p>
            <a:pPr lvl="1"/>
            <a:r>
              <a:rPr lang="en-US" dirty="0"/>
              <a:t>DRE: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chói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,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găng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Đại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cương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9740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/>
              <a:t>Chấn</a:t>
            </a:r>
            <a:r>
              <a:rPr lang="en-US" sz="2800" dirty="0"/>
              <a:t> </a:t>
            </a:r>
            <a:r>
              <a:rPr lang="en-US" sz="2800" dirty="0" err="1"/>
              <a:t>thương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r>
              <a:rPr lang="en-US" sz="2800" dirty="0"/>
              <a:t> </a:t>
            </a:r>
            <a:r>
              <a:rPr lang="en-US" sz="2800" dirty="0" err="1"/>
              <a:t>ngoại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endParaRPr lang="en-US" sz="2800" dirty="0"/>
          </a:p>
          <a:p>
            <a:r>
              <a:rPr lang="en-US" sz="2800" dirty="0"/>
              <a:t>Do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phẩu</a:t>
            </a:r>
            <a:r>
              <a:rPr lang="en-US" sz="2800" dirty="0"/>
              <a:t>, 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đoạn</a:t>
            </a:r>
            <a:r>
              <a:rPr lang="en-US" sz="2800" dirty="0"/>
              <a:t> </a:t>
            </a:r>
            <a:r>
              <a:rPr lang="en-US" sz="2800" dirty="0" err="1"/>
              <a:t>niệu</a:t>
            </a:r>
            <a:r>
              <a:rPr lang="en-US" sz="2800" dirty="0"/>
              <a:t>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tùy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chấn</a:t>
            </a:r>
            <a:r>
              <a:rPr lang="en-US" sz="2800" dirty="0"/>
              <a:t> </a:t>
            </a:r>
            <a:r>
              <a:rPr lang="en-US" sz="2800" dirty="0" err="1"/>
              <a:t>thương</a:t>
            </a:r>
            <a:r>
              <a:rPr lang="en-US" sz="2800" dirty="0"/>
              <a:t> </a:t>
            </a:r>
            <a:r>
              <a:rPr lang="en-US" sz="2800" dirty="0" err="1"/>
              <a:t>mà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lâm</a:t>
            </a:r>
            <a:r>
              <a:rPr lang="en-US" sz="2800" dirty="0"/>
              <a:t> </a:t>
            </a:r>
            <a:r>
              <a:rPr lang="en-US" sz="2800" dirty="0" err="1"/>
              <a:t>sàng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3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Lâm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sàng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4" y="1600200"/>
            <a:ext cx="7468936" cy="44346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7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Bệnh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muộn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, </a:t>
            </a:r>
            <a:r>
              <a:rPr lang="en-US" dirty="0" err="1"/>
              <a:t>nướt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014906" y="2743200"/>
            <a:ext cx="3614493" cy="408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926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ở </a:t>
            </a:r>
            <a:r>
              <a:rPr lang="en-US" dirty="0" err="1">
                <a:solidFill>
                  <a:srgbClr val="0070C0"/>
                </a:solidFill>
              </a:rPr>
              <a:t>nữ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Thường</a:t>
            </a:r>
            <a:r>
              <a:rPr lang="en-US" dirty="0"/>
              <a:t> do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	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	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thăm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Cận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Cận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lâm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sàng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b="1" dirty="0" err="1">
                <a:highlight>
                  <a:srgbClr val="FFFF00"/>
                </a:highlight>
              </a:rPr>
              <a:t>không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cần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thiết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vì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lâm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sàng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là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rất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rõ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và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đủ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để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chẩn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đoán</a:t>
            </a: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/>
              <a:t>- Retrograde </a:t>
            </a:r>
            <a:r>
              <a:rPr lang="en-US" dirty="0" err="1"/>
              <a:t>urologygraphy</a:t>
            </a:r>
            <a:r>
              <a:rPr lang="en-US" dirty="0"/>
              <a:t> ( RUG)</a:t>
            </a:r>
          </a:p>
          <a:p>
            <a:pPr marL="0" indent="0">
              <a:buNone/>
            </a:pPr>
            <a:r>
              <a:rPr lang="en-US" dirty="0"/>
              <a:t>- X-</a:t>
            </a:r>
            <a:r>
              <a:rPr lang="en-US" dirty="0" err="1"/>
              <a:t>quang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CT-scan</a:t>
            </a:r>
          </a:p>
          <a:p>
            <a:pPr marL="0" indent="0">
              <a:buNone/>
            </a:pPr>
            <a:r>
              <a:rPr lang="en-US" dirty="0"/>
              <a:t>- MRI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8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Retrograde </a:t>
            </a:r>
            <a:r>
              <a:rPr lang="en-US" dirty="0" err="1"/>
              <a:t>urologygraphy</a:t>
            </a:r>
            <a:r>
              <a:rPr lang="en-US" dirty="0"/>
              <a:t> ( RUG)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Chụp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ngược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dòng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2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(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)</a:t>
            </a:r>
          </a:p>
          <a:p>
            <a:pPr lvl="2"/>
            <a:r>
              <a:rPr lang="en-US" b="1" dirty="0" err="1">
                <a:highlight>
                  <a:srgbClr val="FFFF00"/>
                </a:highlight>
              </a:rPr>
              <a:t>Chụp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niệu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đạo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ngược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dòng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là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tiêu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chuẩn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vàng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để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đánh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giá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mức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độ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thương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tổn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trong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chấn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thương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niệu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đạo</a:t>
            </a:r>
            <a:r>
              <a:rPr lang="en-US" dirty="0"/>
              <a:t>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(EAU guidelines 2019).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0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Chụp</a:t>
            </a:r>
            <a:r>
              <a:rPr lang="en-US" dirty="0">
                <a:solidFill>
                  <a:srgbClr val="FF0000"/>
                </a:solidFill>
              </a:rPr>
              <a:t> RUG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 </a:t>
            </a:r>
          </a:p>
          <a:p>
            <a:pPr marL="0" lvl="0" indent="0">
              <a:buNone/>
            </a:pPr>
            <a:r>
              <a:rPr lang="en-US" dirty="0"/>
              <a:t>-</a:t>
            </a:r>
            <a:r>
              <a:rPr lang="en-US" b="1" dirty="0" err="1">
                <a:highlight>
                  <a:srgbClr val="FFFF00"/>
                </a:highlight>
              </a:rPr>
              <a:t>Sử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dụng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folley</a:t>
            </a:r>
            <a:r>
              <a:rPr lang="en-US" b="1" dirty="0">
                <a:highlight>
                  <a:srgbClr val="FFFF00"/>
                </a:highlight>
              </a:rPr>
              <a:t> 12-14Fr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thuyền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, </a:t>
            </a:r>
            <a:r>
              <a:rPr lang="en-US" b="1" dirty="0" err="1">
                <a:highlight>
                  <a:srgbClr val="FFFF00"/>
                </a:highlight>
              </a:rPr>
              <a:t>bơm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bóng</a:t>
            </a:r>
            <a:r>
              <a:rPr lang="en-US" b="1" dirty="0">
                <a:highlight>
                  <a:srgbClr val="FFFF00"/>
                </a:highlight>
              </a:rPr>
              <a:t> 2ml</a:t>
            </a:r>
          </a:p>
          <a:p>
            <a:pPr marL="0" lvl="0" indent="0">
              <a:buNone/>
            </a:pPr>
            <a:r>
              <a:rPr lang="en-US" dirty="0"/>
              <a:t>-</a:t>
            </a:r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b="1" dirty="0">
                <a:highlight>
                  <a:srgbClr val="FFFF00"/>
                </a:highlight>
              </a:rPr>
              <a:t>20-30ml </a:t>
            </a:r>
            <a:r>
              <a:rPr lang="en-US" b="1" dirty="0" err="1">
                <a:highlight>
                  <a:srgbClr val="FFFF00"/>
                </a:highlight>
              </a:rPr>
              <a:t>thuốc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ở </a:t>
            </a:r>
            <a:r>
              <a:rPr lang="en-US" dirty="0" err="1">
                <a:highlight>
                  <a:srgbClr val="FFFF00"/>
                </a:highlight>
              </a:rPr>
              <a:t>tư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thế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nghiêng</a:t>
            </a:r>
            <a:r>
              <a:rPr lang="en-US" dirty="0">
                <a:highlight>
                  <a:srgbClr val="FFFF00"/>
                </a:highlight>
              </a:rPr>
              <a:t> 30 </a:t>
            </a:r>
            <a:r>
              <a:rPr lang="en-US" dirty="0" err="1">
                <a:highlight>
                  <a:srgbClr val="FFFF00"/>
                </a:highlight>
              </a:rPr>
              <a:t>độ</a:t>
            </a:r>
            <a:endParaRPr lang="en-US" dirty="0">
              <a:highlight>
                <a:srgbClr val="FFFF00"/>
              </a:highlight>
            </a:endParaRP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Campbell-Walsh Urology 11th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940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  <p:pic>
        <p:nvPicPr>
          <p:cNvPr id="1026" name="Picture 2" descr="Kiến Thức Y Khoa Của Tôi: GIẢI PHẪU THẬN-TIẾT NIÊU">
            <a:extLst>
              <a:ext uri="{FF2B5EF4-FFF2-40B4-BE49-F238E27FC236}">
                <a16:creationId xmlns:a16="http://schemas.microsoft.com/office/drawing/2014/main" id="{E9A8D2D1-2854-4CD4-8C4F-0DECDEFF9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4984233"/>
            <a:ext cx="2771773" cy="14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486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600" dirty="0" err="1">
                <a:solidFill>
                  <a:srgbClr val="FF0000"/>
                </a:solidFill>
              </a:rPr>
              <a:t>Hình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ảnh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chụp</a:t>
            </a:r>
            <a:r>
              <a:rPr lang="en-US" sz="3600" dirty="0">
                <a:solidFill>
                  <a:srgbClr val="FF0000"/>
                </a:solidFill>
              </a:rPr>
              <a:t> RUG </a:t>
            </a:r>
            <a:r>
              <a:rPr lang="en-US" sz="3600" dirty="0" err="1">
                <a:solidFill>
                  <a:srgbClr val="FF0000"/>
                </a:solidFill>
              </a:rPr>
              <a:t>trong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vỡ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niệu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đạo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6324600" cy="3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2509" y="6305550"/>
            <a:ext cx="29718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F0000"/>
              </a:solidFill>
            </a:endParaRPr>
          </a:p>
          <a:p>
            <a:pPr lvl="0" algn="ctr"/>
            <a:r>
              <a:rPr lang="en-US" dirty="0">
                <a:solidFill>
                  <a:srgbClr val="FF0000"/>
                </a:solidFill>
              </a:rPr>
              <a:t>Campbell-Walsh Urology 11th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04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lâm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X </a:t>
            </a:r>
            <a:r>
              <a:rPr lang="en-US" dirty="0" err="1">
                <a:solidFill>
                  <a:srgbClr val="0070C0"/>
                </a:solidFill>
              </a:rPr>
              <a:t>quang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39837"/>
            <a:ext cx="4495800" cy="35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47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Cận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Siêu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âm</a:t>
            </a:r>
            <a:r>
              <a:rPr lang="en-US" dirty="0">
                <a:solidFill>
                  <a:srgbClr val="0070C0"/>
                </a:solidFill>
              </a:rPr>
              <a:t>, CT scan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MRI</a:t>
            </a:r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b="1" dirty="0" err="1">
                <a:highlight>
                  <a:srgbClr val="FFFF00"/>
                </a:highlight>
              </a:rPr>
              <a:t>cấp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cứu</a:t>
            </a:r>
            <a:r>
              <a:rPr lang="en-US" dirty="0"/>
              <a:t>, </a:t>
            </a:r>
            <a:r>
              <a:rPr lang="en-US" dirty="0" err="1">
                <a:highlight>
                  <a:srgbClr val="FFFF00"/>
                </a:highlight>
              </a:rPr>
              <a:t>siêu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âm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được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sử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dụng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để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hướng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dẫn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chuyển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lưu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nước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niểu</a:t>
            </a:r>
            <a:r>
              <a:rPr lang="en-US" dirty="0">
                <a:highlight>
                  <a:srgbClr val="FFFF00"/>
                </a:highlight>
              </a:rPr>
              <a:t> qua </a:t>
            </a:r>
            <a:r>
              <a:rPr lang="en-US" dirty="0" err="1">
                <a:highlight>
                  <a:srgbClr val="FFFF00"/>
                </a:highlight>
              </a:rPr>
              <a:t>xương</a:t>
            </a:r>
            <a:r>
              <a:rPr lang="en-US" dirty="0">
                <a:highlight>
                  <a:srgbClr val="FFFF00"/>
                </a:highlight>
              </a:rPr>
              <a:t> mu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endParaRPr lang="en-US" dirty="0"/>
          </a:p>
          <a:p>
            <a:pPr lvl="1"/>
            <a:r>
              <a:rPr lang="en-US" dirty="0"/>
              <a:t>MRI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8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Cận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lâm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sàng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Soi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bàng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quang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hay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endParaRPr lang="en-US" dirty="0"/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: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, </a:t>
            </a:r>
            <a:r>
              <a:rPr lang="en-US" dirty="0" err="1"/>
              <a:t>chụp</a:t>
            </a:r>
            <a:r>
              <a:rPr lang="en-US" dirty="0"/>
              <a:t> X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gía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940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380203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Đại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cương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xơ</a:t>
            </a:r>
            <a:r>
              <a:rPr lang="en-US" dirty="0"/>
              <a:t>, </a:t>
            </a:r>
            <a:r>
              <a:rPr lang="en-US" dirty="0" err="1"/>
              <a:t>sẹo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1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Soi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bàng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quang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bằng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máy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soi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mềm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03218"/>
            <a:ext cx="5334000" cy="533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4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Điều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trị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Điều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trị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,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6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Điều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trước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/>
              <a:t>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chia </a:t>
            </a:r>
            <a:r>
              <a:rPr lang="en-US" dirty="0" err="1"/>
              <a:t>làm</a:t>
            </a:r>
            <a:r>
              <a:rPr lang="en-US" dirty="0"/>
              <a:t> 4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kín</a:t>
            </a:r>
            <a:endParaRPr lang="en-US" dirty="0"/>
          </a:p>
          <a:p>
            <a:pPr lvl="1"/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en-US" dirty="0"/>
          </a:p>
          <a:p>
            <a:pPr lvl="1"/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lvl="1"/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chăm</a:t>
            </a:r>
            <a:r>
              <a:rPr lang="en-US" dirty="0"/>
              <a:t> </a:t>
            </a:r>
            <a:r>
              <a:rPr lang="en-US" dirty="0" err="1"/>
              <a:t>sóc</a:t>
            </a:r>
            <a:r>
              <a:rPr lang="en-US" dirty="0"/>
              <a:t> y </a:t>
            </a:r>
            <a:r>
              <a:rPr lang="en-US" dirty="0" err="1"/>
              <a:t>tế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940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1511113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"/>
            <a:ext cx="5791200" cy="6195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0" y="63211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2587614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trước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kín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/>
              <a:t>B</a:t>
            </a:r>
            <a:r>
              <a:rPr lang="vi-VN" dirty="0"/>
              <a:t>ệnh nhân trải qua phẫu thuật niệu đạo </a:t>
            </a:r>
            <a:r>
              <a:rPr lang="vi-VN" dirty="0">
                <a:highlight>
                  <a:srgbClr val="FFFF00"/>
                </a:highlight>
              </a:rPr>
              <a:t>ngay lập tức có tỷ lệ thất bại không khác biệt đáng kể so với những người trải qua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phẫu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thuật</a:t>
            </a:r>
            <a:r>
              <a:rPr lang="vi-VN" dirty="0">
                <a:highlight>
                  <a:srgbClr val="FFFF00"/>
                </a:highlight>
              </a:rPr>
              <a:t> niệu đạo chậm sau khi </a:t>
            </a:r>
            <a:r>
              <a:rPr lang="en-US" dirty="0" err="1">
                <a:highlight>
                  <a:srgbClr val="FFFF00"/>
                </a:highlight>
              </a:rPr>
              <a:t>dẫn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lưu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nước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tiểu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niệu</a:t>
            </a:r>
            <a:r>
              <a:rPr lang="en-US" b="1" dirty="0"/>
              <a:t> </a:t>
            </a:r>
            <a:r>
              <a:rPr lang="en-US" b="1" dirty="0" err="1"/>
              <a:t>đạo</a:t>
            </a:r>
            <a:r>
              <a:rPr lang="en-US" b="1" dirty="0"/>
              <a:t> </a:t>
            </a:r>
            <a:r>
              <a:rPr lang="en-US" b="1" dirty="0" err="1"/>
              <a:t>thường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  <a:p>
            <a:pPr lvl="1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qua </a:t>
            </a:r>
            <a:r>
              <a:rPr lang="en-US" dirty="0" err="1"/>
              <a:t>xương</a:t>
            </a:r>
            <a:r>
              <a:rPr lang="en-US" dirty="0"/>
              <a:t> mu hay </a:t>
            </a:r>
            <a:r>
              <a:rPr lang="en-US" b="1" dirty="0" err="1">
                <a:highlight>
                  <a:srgbClr val="FFFF00"/>
                </a:highlight>
              </a:rPr>
              <a:t>đặt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thông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niệu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đạo</a:t>
            </a:r>
            <a:r>
              <a:rPr lang="en-US" b="1" dirty="0">
                <a:highlight>
                  <a:srgbClr val="FFFF00"/>
                </a:highlight>
              </a:rPr>
              <a:t> qua </a:t>
            </a:r>
            <a:r>
              <a:rPr lang="en-US" b="1" dirty="0" err="1">
                <a:highlight>
                  <a:srgbClr val="FFFF00"/>
                </a:highlight>
              </a:rPr>
              <a:t>nội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so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b="1" dirty="0" err="1"/>
              <a:t>duy</a:t>
            </a:r>
            <a:r>
              <a:rPr lang="en-US" b="1" dirty="0"/>
              <a:t> </a:t>
            </a:r>
            <a:r>
              <a:rPr lang="en-US" b="1" dirty="0" err="1"/>
              <a:t>trì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2- 3 </a:t>
            </a:r>
            <a:r>
              <a:rPr lang="en-US" b="1" dirty="0" err="1"/>
              <a:t>tuần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phục</a:t>
            </a:r>
            <a:r>
              <a:rPr lang="en-US" dirty="0">
                <a:highlight>
                  <a:srgbClr val="FFFF00"/>
                </a:highlight>
              </a:rPr>
              <a:t> 68% </a:t>
            </a:r>
            <a:r>
              <a:rPr lang="en-US" dirty="0" err="1">
                <a:highlight>
                  <a:srgbClr val="FFFF00"/>
                </a:highlight>
              </a:rPr>
              <a:t>trường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hợp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tổn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một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(14%).</a:t>
            </a:r>
          </a:p>
          <a:p>
            <a:pPr marL="457200" lvl="1" indent="0">
              <a:buNone/>
            </a:pPr>
            <a:r>
              <a:rPr lang="en-US" sz="2100" i="1" dirty="0"/>
              <a:t>EAU guidelines 2019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Điều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trước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Phẫu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thuật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muộn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99" y="2667000"/>
            <a:ext cx="372427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7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trước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liên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quan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đến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gãy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vật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, </a:t>
            </a:r>
            <a:r>
              <a:rPr lang="en-US" dirty="0" err="1"/>
              <a:t>gãy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sớm</a:t>
            </a:r>
            <a:endParaRPr lang="en-US" dirty="0"/>
          </a:p>
          <a:p>
            <a:pPr lvl="1"/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hang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tổn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kèm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cũng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được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giải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quyết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đồng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thời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800" i="1" dirty="0"/>
              <a:t>EAU guidelines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trước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Vết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trừ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trường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hợp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bệnh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nhân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bị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dọa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tính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mạng</a:t>
            </a:r>
            <a:r>
              <a:rPr lang="en-US" dirty="0">
                <a:highlight>
                  <a:srgbClr val="FFFF00"/>
                </a:highlight>
              </a:rPr>
              <a:t> do </a:t>
            </a:r>
            <a:r>
              <a:rPr lang="en-US" dirty="0" err="1">
                <a:highlight>
                  <a:srgbClr val="FFFF00"/>
                </a:highlight>
              </a:rPr>
              <a:t>nguyên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nhân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khác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vết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rách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nhỏ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sắt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khâu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lại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có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quả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vết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rách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lớn</a:t>
            </a:r>
            <a:r>
              <a:rPr lang="en-US" dirty="0">
                <a:highlight>
                  <a:srgbClr val="FFFF00"/>
                </a:highlight>
              </a:rPr>
              <a:t> hay </a:t>
            </a:r>
            <a:r>
              <a:rPr lang="en-US" dirty="0" err="1">
                <a:highlight>
                  <a:srgbClr val="FFFF00"/>
                </a:highlight>
              </a:rPr>
              <a:t>xuất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hiện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nhiễm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trùng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da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lvl="1"/>
            <a:r>
              <a:rPr lang="en-US" i="1" dirty="0"/>
              <a:t>Note: </a:t>
            </a:r>
            <a:r>
              <a:rPr lang="en-US" sz="2100" dirty="0" err="1"/>
              <a:t>Vết</a:t>
            </a:r>
            <a:r>
              <a:rPr lang="en-US" sz="2100" dirty="0"/>
              <a:t> </a:t>
            </a:r>
            <a:r>
              <a:rPr lang="en-US" sz="2100" dirty="0" err="1"/>
              <a:t>rách</a:t>
            </a:r>
            <a:r>
              <a:rPr lang="en-US" sz="2100" dirty="0"/>
              <a:t> </a:t>
            </a:r>
            <a:r>
              <a:rPr lang="en-US" sz="2100" dirty="0" err="1">
                <a:highlight>
                  <a:srgbClr val="FFFF00"/>
                </a:highlight>
              </a:rPr>
              <a:t>niệu</a:t>
            </a:r>
            <a:r>
              <a:rPr lang="en-US" sz="2100" dirty="0">
                <a:highlight>
                  <a:srgbClr val="FFFF00"/>
                </a:highlight>
              </a:rPr>
              <a:t> </a:t>
            </a:r>
            <a:r>
              <a:rPr lang="en-US" sz="2100" dirty="0" err="1">
                <a:highlight>
                  <a:srgbClr val="FFFF00"/>
                </a:highlight>
              </a:rPr>
              <a:t>đạo</a:t>
            </a:r>
            <a:r>
              <a:rPr lang="en-US" sz="2100" dirty="0">
                <a:highlight>
                  <a:srgbClr val="FFFF00"/>
                </a:highlight>
              </a:rPr>
              <a:t> </a:t>
            </a:r>
            <a:r>
              <a:rPr lang="en-US" sz="2100" dirty="0" err="1">
                <a:highlight>
                  <a:srgbClr val="FFFF00"/>
                </a:highlight>
              </a:rPr>
              <a:t>hành</a:t>
            </a:r>
            <a:r>
              <a:rPr lang="en-US" sz="2100" dirty="0">
                <a:highlight>
                  <a:srgbClr val="FFFF00"/>
                </a:highlight>
              </a:rPr>
              <a:t> 2-3cm</a:t>
            </a:r>
            <a:r>
              <a:rPr lang="en-US" sz="2100" dirty="0"/>
              <a:t>, </a:t>
            </a:r>
            <a:r>
              <a:rPr lang="en-US" sz="2100" dirty="0" err="1">
                <a:highlight>
                  <a:srgbClr val="FFFF00"/>
                </a:highlight>
              </a:rPr>
              <a:t>niệu</a:t>
            </a:r>
            <a:r>
              <a:rPr lang="en-US" sz="2100" dirty="0">
                <a:highlight>
                  <a:srgbClr val="FFFF00"/>
                </a:highlight>
              </a:rPr>
              <a:t> </a:t>
            </a:r>
            <a:r>
              <a:rPr lang="en-US" sz="2100" dirty="0" err="1">
                <a:highlight>
                  <a:srgbClr val="FFFF00"/>
                </a:highlight>
              </a:rPr>
              <a:t>đạo</a:t>
            </a:r>
            <a:r>
              <a:rPr lang="en-US" sz="2100" dirty="0">
                <a:highlight>
                  <a:srgbClr val="FFFF00"/>
                </a:highlight>
              </a:rPr>
              <a:t> </a:t>
            </a:r>
            <a:r>
              <a:rPr lang="en-US" sz="2100" dirty="0" err="1">
                <a:highlight>
                  <a:srgbClr val="FFFF00"/>
                </a:highlight>
              </a:rPr>
              <a:t>dương</a:t>
            </a:r>
            <a:r>
              <a:rPr lang="en-US" sz="2100" dirty="0">
                <a:highlight>
                  <a:srgbClr val="FFFF00"/>
                </a:highlight>
              </a:rPr>
              <a:t> </a:t>
            </a:r>
            <a:r>
              <a:rPr lang="en-US" sz="2100" dirty="0" err="1">
                <a:highlight>
                  <a:srgbClr val="FFFF00"/>
                </a:highlight>
              </a:rPr>
              <a:t>vật</a:t>
            </a:r>
            <a:r>
              <a:rPr lang="en-US" sz="2100" dirty="0">
                <a:highlight>
                  <a:srgbClr val="FFFF00"/>
                </a:highlight>
              </a:rPr>
              <a:t> 1,5 cm </a:t>
            </a:r>
            <a:r>
              <a:rPr lang="en-US" sz="2100" dirty="0" err="1"/>
              <a:t>có</a:t>
            </a:r>
            <a:r>
              <a:rPr lang="en-US" sz="2100" dirty="0"/>
              <a:t> </a:t>
            </a:r>
            <a:r>
              <a:rPr lang="en-US" sz="2100" dirty="0" err="1"/>
              <a:t>thể</a:t>
            </a:r>
            <a:r>
              <a:rPr lang="en-US" sz="2100" dirty="0"/>
              <a:t> </a:t>
            </a:r>
            <a:r>
              <a:rPr lang="en-US" sz="2100" dirty="0" err="1"/>
              <a:t>tiến</a:t>
            </a:r>
            <a:r>
              <a:rPr lang="en-US" sz="2100" dirty="0"/>
              <a:t> </a:t>
            </a:r>
            <a:r>
              <a:rPr lang="en-US" sz="2100" dirty="0" err="1"/>
              <a:t>hành</a:t>
            </a:r>
            <a:r>
              <a:rPr lang="en-US" sz="2100" dirty="0"/>
              <a:t> </a:t>
            </a:r>
            <a:r>
              <a:rPr lang="en-US" sz="2100" dirty="0" err="1"/>
              <a:t>nối</a:t>
            </a:r>
            <a:r>
              <a:rPr lang="en-US" sz="2100" dirty="0"/>
              <a:t> </a:t>
            </a:r>
            <a:r>
              <a:rPr lang="en-US" sz="2100" dirty="0" err="1"/>
              <a:t>tận</a:t>
            </a:r>
            <a:r>
              <a:rPr lang="en-US" sz="2100" dirty="0"/>
              <a:t> </a:t>
            </a:r>
            <a:r>
              <a:rPr lang="en-US" sz="2100" dirty="0" err="1"/>
              <a:t>tận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900" i="1" dirty="0"/>
              <a:t>EAU guidelines 2019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57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Điều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kín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75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Điều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kín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hay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ra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( immediate) &lt; 48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lvl="1"/>
            <a:r>
              <a:rPr lang="en-US" dirty="0" err="1"/>
              <a:t>Sớm</a:t>
            </a:r>
            <a:r>
              <a:rPr lang="en-US" dirty="0"/>
              <a:t> ( early) 2 </a:t>
            </a:r>
            <a:r>
              <a:rPr lang="en-US" dirty="0" err="1"/>
              <a:t>ngày</a:t>
            </a:r>
            <a:r>
              <a:rPr lang="en-US" dirty="0"/>
              <a:t> -2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  <a:p>
            <a:pPr lvl="1"/>
            <a:r>
              <a:rPr lang="en-US" dirty="0" err="1"/>
              <a:t>Muộn</a:t>
            </a:r>
            <a:r>
              <a:rPr lang="en-US" dirty="0"/>
              <a:t> (deferred) &gt; 3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800" i="1" dirty="0"/>
              <a:t>EAU guidelines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 </a:t>
            </a:r>
            <a:r>
              <a:rPr lang="en-US" dirty="0" err="1">
                <a:solidFill>
                  <a:srgbClr val="0070C0"/>
                </a:solidFill>
              </a:rPr>
              <a:t>giới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bốn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màng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200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15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127"/>
            <a:ext cx="7696200" cy="6781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4076700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3747463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Can </a:t>
            </a:r>
            <a:r>
              <a:rPr lang="en-US" dirty="0" err="1">
                <a:solidFill>
                  <a:srgbClr val="0070C0"/>
                </a:solidFill>
              </a:rPr>
              <a:t>thiệp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cấp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cứu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b="1" dirty="0" err="1">
                <a:highlight>
                  <a:srgbClr val="FFFF00"/>
                </a:highlight>
              </a:rPr>
              <a:t>Chuyển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lưu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nước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tiểu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sớm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3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</a:t>
            </a:r>
          </a:p>
          <a:p>
            <a:pPr lvl="2"/>
            <a:r>
              <a:rPr lang="vi-VN" dirty="0">
                <a:highlight>
                  <a:srgbClr val="FFFF00"/>
                </a:highlight>
              </a:rPr>
              <a:t>Theo dõi lượng nước tiểu</a:t>
            </a:r>
            <a:r>
              <a:rPr lang="vi-VN" dirty="0"/>
              <a:t>, dấu hiệu giá trị trong theo dõi tình trạng huyết động học và chức năng thận của bệnh nhân</a:t>
            </a:r>
          </a:p>
          <a:p>
            <a:pPr lvl="2"/>
            <a:r>
              <a:rPr lang="vi-VN" dirty="0">
                <a:highlight>
                  <a:srgbClr val="FFFF00"/>
                </a:highlight>
              </a:rPr>
              <a:t>Điều trị triệu chứng bí tiểu </a:t>
            </a:r>
            <a:r>
              <a:rPr lang="vi-VN" dirty="0"/>
              <a:t>cho bệnh nhân</a:t>
            </a:r>
          </a:p>
          <a:p>
            <a:pPr lvl="2"/>
            <a:r>
              <a:rPr lang="vi-VN" dirty="0">
                <a:highlight>
                  <a:srgbClr val="FFFF00"/>
                </a:highlight>
              </a:rPr>
              <a:t>Ngăn ngừa việc thoát nước tiểu </a:t>
            </a:r>
            <a:r>
              <a:rPr lang="vi-VN" dirty="0"/>
              <a:t>vào nơi tổn thương, giảm tỉ lệ nhiễm trùng và xơ hóa </a:t>
            </a:r>
            <a:endParaRPr lang="en-US" dirty="0"/>
          </a:p>
          <a:p>
            <a:pPr lvl="1"/>
            <a:r>
              <a:rPr lang="vi-VN" dirty="0">
                <a:highlight>
                  <a:srgbClr val="FFFF00"/>
                </a:highlight>
              </a:rPr>
              <a:t>Dẫn lưu nước tiểu qua xương mu là giải pháp tốt nhất trong tình huống cấp cứu.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: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da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….</a:t>
            </a:r>
            <a:r>
              <a:rPr lang="vi-VN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5943600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3691701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không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hoàn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toàn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mu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endParaRPr lang="en-US" dirty="0"/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Chụp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được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thực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hiện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mỗi</a:t>
            </a:r>
            <a:r>
              <a:rPr lang="en-US" dirty="0">
                <a:highlight>
                  <a:srgbClr val="FFFF00"/>
                </a:highlight>
              </a:rPr>
              <a:t> 2 </a:t>
            </a:r>
            <a:r>
              <a:rPr lang="en-US" dirty="0" err="1">
                <a:highlight>
                  <a:srgbClr val="FFFF00"/>
                </a:highlight>
              </a:rPr>
              <a:t>tuần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lành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endParaRPr lang="en-US" dirty="0"/>
          </a:p>
          <a:p>
            <a:pPr lvl="2"/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hay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6019800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1477500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vỡ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hoàn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toàn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( immediate realignment): </a:t>
            </a:r>
            <a:r>
              <a:rPr lang="en-US" dirty="0" err="1"/>
              <a:t>áp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mu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(immediate </a:t>
            </a:r>
            <a:r>
              <a:rPr lang="en-US" dirty="0" err="1"/>
              <a:t>urethroplasty</a:t>
            </a:r>
            <a:r>
              <a:rPr lang="en-US" dirty="0"/>
              <a:t>):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tận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2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Làm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thẳng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hàng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lại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ngay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b="1" i="1" dirty="0" err="1">
                <a:highlight>
                  <a:srgbClr val="FFFF00"/>
                </a:highlight>
              </a:rPr>
              <a:t>giảm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độ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nặng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của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thương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tổn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hơn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là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ngăn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chặn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biến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chứng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hẹp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lvl="2"/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qua </a:t>
            </a:r>
            <a:r>
              <a:rPr lang="en-US" dirty="0" err="1"/>
              <a:t>xương</a:t>
            </a:r>
            <a:r>
              <a:rPr lang="en-US" dirty="0"/>
              <a:t> mu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thuần</a:t>
            </a:r>
            <a:endParaRPr lang="en-US" dirty="0"/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ciệc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(&lt;2cm),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bế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,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50-90%</a:t>
            </a:r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dính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1900" i="1" dirty="0"/>
              <a:t>EAU guidelines 2016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6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Làm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thẳng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hàng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niệu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đạo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70" y="2302470"/>
            <a:ext cx="6056630" cy="322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22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Làm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thẳng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hàng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niệu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đạo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 </a:t>
            </a:r>
          </a:p>
          <a:p>
            <a:r>
              <a:rPr lang="en-US" dirty="0" err="1">
                <a:highlight>
                  <a:srgbClr val="FFFF00"/>
                </a:highlight>
              </a:rPr>
              <a:t>Lưu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ống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thông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từ</a:t>
            </a:r>
            <a:r>
              <a:rPr lang="en-US" dirty="0">
                <a:highlight>
                  <a:srgbClr val="FFFF00"/>
                </a:highlight>
              </a:rPr>
              <a:t> 3 </a:t>
            </a:r>
            <a:r>
              <a:rPr lang="en-US" dirty="0" err="1">
                <a:highlight>
                  <a:srgbClr val="FFFF00"/>
                </a:highlight>
              </a:rPr>
              <a:t>tuần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với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vỡ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 1 </a:t>
            </a:r>
            <a:r>
              <a:rPr lang="en-US" dirty="0" err="1">
                <a:highlight>
                  <a:srgbClr val="FFFF00"/>
                </a:highlight>
              </a:rPr>
              <a:t>phần</a:t>
            </a:r>
            <a:r>
              <a:rPr lang="en-US" dirty="0">
                <a:highlight>
                  <a:srgbClr val="FFFF00"/>
                </a:highlight>
              </a:rPr>
              <a:t>, 6 </a:t>
            </a:r>
            <a:r>
              <a:rPr lang="en-US" dirty="0" err="1">
                <a:highlight>
                  <a:srgbClr val="FFFF00"/>
                </a:highlight>
              </a:rPr>
              <a:t>tuần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vỡ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vỡ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hoàn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toàn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soi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thằng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14-79% </a:t>
            </a:r>
            <a:r>
              <a:rPr lang="en-US" dirty="0" err="1">
                <a:highlight>
                  <a:srgbClr val="FFFF00"/>
                </a:highlight>
              </a:rPr>
              <a:t>hẹp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niệu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, 55% </a:t>
            </a:r>
            <a:r>
              <a:rPr lang="en-US" dirty="0" err="1">
                <a:highlight>
                  <a:srgbClr val="FFFF00"/>
                </a:highlight>
              </a:rPr>
              <a:t>rối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loạn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cương</a:t>
            </a:r>
            <a:r>
              <a:rPr lang="en-US" dirty="0">
                <a:highlight>
                  <a:srgbClr val="FFFF00"/>
                </a:highlight>
              </a:rPr>
              <a:t>, 5% </a:t>
            </a:r>
            <a:r>
              <a:rPr lang="en-US" dirty="0" err="1">
                <a:highlight>
                  <a:srgbClr val="FFFF00"/>
                </a:highlight>
              </a:rPr>
              <a:t>tiểu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không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kiểm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soát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6019800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3012683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Phẫu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thuật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ngay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khâu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gía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do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nề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endParaRPr lang="en-US" dirty="0"/>
          </a:p>
          <a:p>
            <a:pPr lvl="1"/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pPr lvl="1"/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: </a:t>
            </a:r>
            <a:r>
              <a:rPr lang="en-US" b="1" i="1" dirty="0">
                <a:highlight>
                  <a:srgbClr val="FFFF00"/>
                </a:highlight>
              </a:rPr>
              <a:t>69% </a:t>
            </a:r>
            <a:r>
              <a:rPr lang="en-US" b="1" i="1" dirty="0" err="1">
                <a:highlight>
                  <a:srgbClr val="FFFF00"/>
                </a:highlight>
              </a:rPr>
              <a:t>hẹp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niệu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đạo</a:t>
            </a:r>
            <a:r>
              <a:rPr lang="en-US" dirty="0" err="1"/>
              <a:t>,</a:t>
            </a:r>
            <a:r>
              <a:rPr lang="en-US" dirty="0" err="1">
                <a:highlight>
                  <a:srgbClr val="FFFF00"/>
                </a:highlight>
              </a:rPr>
              <a:t>rối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loạn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cương</a:t>
            </a:r>
            <a:r>
              <a:rPr lang="en-US" dirty="0">
                <a:highlight>
                  <a:srgbClr val="FFFF00"/>
                </a:highlight>
              </a:rPr>
              <a:t> 56%</a:t>
            </a:r>
            <a:r>
              <a:rPr lang="en-US" dirty="0"/>
              <a:t>, 21%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,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marL="457200" lvl="1" indent="0">
              <a:buNone/>
            </a:pPr>
            <a:endParaRPr lang="en-US" sz="1800" i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725702" y="5181600"/>
            <a:ext cx="489204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Can </a:t>
            </a:r>
            <a:r>
              <a:rPr lang="en-US" dirty="0" err="1">
                <a:solidFill>
                  <a:srgbClr val="0070C0"/>
                </a:solidFill>
              </a:rPr>
              <a:t>thiệp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sớm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hoãn</a:t>
            </a:r>
            <a:endParaRPr lang="en-US" dirty="0"/>
          </a:p>
          <a:p>
            <a:pPr lvl="1"/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hoãn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Nội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soi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làm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thẳng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hàng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hoãn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qua </a:t>
            </a:r>
            <a:r>
              <a:rPr lang="en-US" dirty="0" err="1"/>
              <a:t>xương</a:t>
            </a:r>
            <a:r>
              <a:rPr lang="en-US" dirty="0"/>
              <a:t> mu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b="1" i="1" dirty="0" err="1">
                <a:highlight>
                  <a:srgbClr val="FFFF00"/>
                </a:highlight>
              </a:rPr>
              <a:t>trong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vòng</a:t>
            </a:r>
            <a:r>
              <a:rPr lang="en-US" b="1" i="1" dirty="0">
                <a:highlight>
                  <a:srgbClr val="FFFF00"/>
                </a:highlight>
              </a:rPr>
              <a:t> 14 </a:t>
            </a:r>
            <a:r>
              <a:rPr lang="en-US" b="1" i="1" dirty="0" err="1">
                <a:highlight>
                  <a:srgbClr val="FFFF00"/>
                </a:highlight>
              </a:rPr>
              <a:t>ngày</a:t>
            </a:r>
            <a:r>
              <a:rPr lang="en-US" b="1" i="1" dirty="0">
                <a:highlight>
                  <a:srgbClr val="FFFF00"/>
                </a:highlight>
              </a:rPr>
              <a:t> (</a:t>
            </a:r>
            <a:r>
              <a:rPr lang="en-US" b="1" i="1" dirty="0" err="1">
                <a:highlight>
                  <a:srgbClr val="FFFF00"/>
                </a:highlight>
              </a:rPr>
              <a:t>trước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khi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hình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thành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mô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xơ</a:t>
            </a:r>
            <a:r>
              <a:rPr lang="en-US" b="1" i="1" dirty="0">
                <a:highlight>
                  <a:srgbClr val="FFFF00"/>
                </a:highlight>
              </a:rPr>
              <a:t>)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qua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7239000" cy="377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Phẫu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thuật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hoãn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Phẫu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thuật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hành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trước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hình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thành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mô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xơ</a:t>
            </a:r>
            <a:r>
              <a:rPr lang="en-US" dirty="0">
                <a:highlight>
                  <a:srgbClr val="FFFF00"/>
                </a:highlight>
              </a:rPr>
              <a:t> (14 </a:t>
            </a:r>
            <a:r>
              <a:rPr lang="en-US" dirty="0" err="1">
                <a:highlight>
                  <a:srgbClr val="FFFF00"/>
                </a:highlight>
              </a:rPr>
              <a:t>ngày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bàng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endParaRPr lang="en-US" dirty="0"/>
          </a:p>
          <a:p>
            <a:pPr lvl="1"/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b="1" u="sng" dirty="0" err="1">
                <a:highlight>
                  <a:srgbClr val="FFFF00"/>
                </a:highlight>
              </a:rPr>
              <a:t>không</a:t>
            </a:r>
            <a:r>
              <a:rPr lang="en-US" b="1" u="sng" dirty="0">
                <a:highlight>
                  <a:srgbClr val="FFFF00"/>
                </a:highlight>
              </a:rPr>
              <a:t> </a:t>
            </a:r>
            <a:r>
              <a:rPr lang="en-US" b="1" u="sng" dirty="0" err="1">
                <a:highlight>
                  <a:srgbClr val="FFFF00"/>
                </a:highlight>
              </a:rPr>
              <a:t>được</a:t>
            </a:r>
            <a:r>
              <a:rPr lang="en-US" b="1" u="sng" dirty="0">
                <a:highlight>
                  <a:srgbClr val="FFFF00"/>
                </a:highlight>
              </a:rPr>
              <a:t> </a:t>
            </a:r>
            <a:r>
              <a:rPr lang="en-US" b="1" u="sng" dirty="0" err="1">
                <a:highlight>
                  <a:srgbClr val="FFFF00"/>
                </a:highlight>
              </a:rPr>
              <a:t>khuyến</a:t>
            </a:r>
            <a:r>
              <a:rPr lang="en-US" b="1" u="sng" dirty="0">
                <a:highlight>
                  <a:srgbClr val="FFFF00"/>
                </a:highlight>
              </a:rPr>
              <a:t> </a:t>
            </a:r>
            <a:r>
              <a:rPr lang="en-US" b="1" u="sng" dirty="0" err="1">
                <a:highlight>
                  <a:srgbClr val="FFFF00"/>
                </a:highlight>
              </a:rPr>
              <a:t>cáo</a:t>
            </a:r>
            <a:r>
              <a:rPr lang="en-US" b="1" u="sng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17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0070C0"/>
                </a:solidFill>
              </a:rPr>
              <a:t>Tóm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lại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hay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hoãn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ở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15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Điều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muộn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soi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4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92382"/>
            <a:ext cx="8229600" cy="4191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Phẫu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thuật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muộn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/>
              <a:t>Sau 3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qua </a:t>
            </a:r>
            <a:r>
              <a:rPr lang="en-US" dirty="0" err="1"/>
              <a:t>xương</a:t>
            </a:r>
            <a:r>
              <a:rPr lang="en-US" dirty="0"/>
              <a:t> mu, </a:t>
            </a:r>
            <a:r>
              <a:rPr lang="en-US" b="1" i="1" dirty="0" err="1">
                <a:highlight>
                  <a:srgbClr val="FFFF00"/>
                </a:highlight>
              </a:rPr>
              <a:t>khối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máu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tụ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vùng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chậu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được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hấp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thu</a:t>
            </a:r>
            <a:r>
              <a:rPr lang="en-US" dirty="0"/>
              <a:t>, </a:t>
            </a:r>
            <a:r>
              <a:rPr lang="en-US" b="1" i="1" dirty="0" err="1">
                <a:highlight>
                  <a:srgbClr val="FFFF00"/>
                </a:highlight>
              </a:rPr>
              <a:t>tiền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liệt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tuyến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về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vị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trí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bình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thường</a:t>
            </a:r>
            <a:r>
              <a:rPr lang="en-US" b="1" i="1" dirty="0">
                <a:highlight>
                  <a:srgbClr val="FFFF00"/>
                </a:highlight>
              </a:rPr>
              <a:t>, </a:t>
            </a:r>
            <a:r>
              <a:rPr lang="en-US" b="1" i="1" dirty="0" err="1">
                <a:highlight>
                  <a:srgbClr val="FFFF00"/>
                </a:highlight>
              </a:rPr>
              <a:t>mộ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sẹo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đã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ổn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b="1" i="1" dirty="0" err="1">
                <a:highlight>
                  <a:srgbClr val="FFFF00"/>
                </a:highlight>
              </a:rPr>
              <a:t>định</a:t>
            </a:r>
            <a:r>
              <a:rPr lang="en-US" b="1" i="1" dirty="0">
                <a:highlight>
                  <a:srgbClr val="FFFF00"/>
                </a:highlight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tiến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hành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tận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tận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miệng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.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80-98%</a:t>
            </a:r>
            <a:r>
              <a:rPr lang="en-US" dirty="0"/>
              <a:t> (Webster </a:t>
            </a:r>
            <a:r>
              <a:rPr lang="en-US" dirty="0" err="1"/>
              <a:t>và</a:t>
            </a:r>
            <a:r>
              <a:rPr lang="en-US" dirty="0"/>
              <a:t> Ramon)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Tỉ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lệ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biến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chứng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rối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loạn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cương</a:t>
            </a:r>
            <a:r>
              <a:rPr lang="en-US" dirty="0">
                <a:highlight>
                  <a:srgbClr val="FFFF00"/>
                </a:highlight>
              </a:rPr>
              <a:t> &lt; 7%, </a:t>
            </a:r>
            <a:r>
              <a:rPr lang="en-US" dirty="0" err="1">
                <a:highlight>
                  <a:srgbClr val="FFFF00"/>
                </a:highlight>
              </a:rPr>
              <a:t>tiểu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không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kiểm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soát</a:t>
            </a:r>
            <a:r>
              <a:rPr lang="en-US" dirty="0">
                <a:highlight>
                  <a:srgbClr val="FFFF00"/>
                </a:highlight>
              </a:rPr>
              <a:t> 5%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Đây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pháp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điều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trị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chuẩn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được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khuyến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cáo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81600" y="6092536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EAU guideline 2019</a:t>
            </a:r>
          </a:p>
        </p:txBody>
      </p:sp>
    </p:spTree>
    <p:extLst>
      <p:ext uri="{BB962C8B-B14F-4D97-AF65-F5344CB8AC3E}">
        <p14:creationId xmlns:p14="http://schemas.microsoft.com/office/powerpoint/2010/main" val="2530624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Điều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>
                <a:solidFill>
                  <a:srgbClr val="0070C0"/>
                </a:solidFill>
              </a:rPr>
              <a:t>Điều trị nội soi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muộn</a:t>
            </a:r>
            <a:r>
              <a:rPr lang="vi-VN" dirty="0">
                <a:solidFill>
                  <a:srgbClr val="0070C0"/>
                </a:solidFill>
              </a:rPr>
              <a:t>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vi-VN" dirty="0"/>
              <a:t>	Có thể tiến hành nội soi xẻ lạnh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vi-VN" dirty="0"/>
              <a:t> hay dùng laser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77491"/>
            <a:ext cx="6019800" cy="28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38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7200"/>
            <a:ext cx="4191000" cy="63433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7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Vết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endParaRPr lang="en-US" dirty="0"/>
          </a:p>
          <a:p>
            <a:pPr lvl="1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thám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mu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endParaRPr lang="en-US" dirty="0"/>
          </a:p>
          <a:p>
            <a:pPr lvl="1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da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chỉ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chuyển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lưu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nước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tiểu</a:t>
            </a:r>
            <a:r>
              <a:rPr lang="en-US" dirty="0">
                <a:highlight>
                  <a:srgbClr val="FFFF00"/>
                </a:highlight>
              </a:rPr>
              <a:t> qua </a:t>
            </a:r>
            <a:r>
              <a:rPr lang="en-US" dirty="0" err="1">
                <a:highlight>
                  <a:srgbClr val="FFFF00"/>
                </a:highlight>
              </a:rPr>
              <a:t>xương</a:t>
            </a:r>
            <a:r>
              <a:rPr lang="en-US" dirty="0">
                <a:highlight>
                  <a:srgbClr val="FFFF00"/>
                </a:highlight>
              </a:rPr>
              <a:t> mu</a:t>
            </a:r>
            <a:r>
              <a:rPr lang="en-US" dirty="0"/>
              <a:t>,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900" i="1" dirty="0"/>
              <a:t>EAU guidelines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2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Điều trị chấn thương niệu đạo sau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Chấn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nữ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Vỡ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gần</a:t>
            </a:r>
            <a:r>
              <a:rPr lang="en-US" dirty="0">
                <a:highlight>
                  <a:srgbClr val="FFFF00"/>
                </a:highlight>
              </a:rPr>
              <a:t> hay </a:t>
            </a:r>
            <a:r>
              <a:rPr lang="en-US" dirty="0" err="1">
                <a:highlight>
                  <a:srgbClr val="FFFF00"/>
                </a:highlight>
              </a:rPr>
              <a:t>đoạn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giữa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thì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cần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thám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sát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ngay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phục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hồi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thương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tổn</a:t>
            </a:r>
            <a:r>
              <a:rPr lang="en-US" dirty="0">
                <a:highlight>
                  <a:srgbClr val="FFFF00"/>
                </a:highlight>
              </a:rPr>
              <a:t> qua </a:t>
            </a:r>
            <a:r>
              <a:rPr lang="en-US" dirty="0" err="1">
                <a:highlight>
                  <a:srgbClr val="FFFF00"/>
                </a:highlight>
              </a:rPr>
              <a:t>ngã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xương</a:t>
            </a:r>
            <a:r>
              <a:rPr lang="en-US" dirty="0">
                <a:highlight>
                  <a:srgbClr val="FFFF00"/>
                </a:highlight>
              </a:rPr>
              <a:t> mu hay </a:t>
            </a:r>
            <a:r>
              <a:rPr lang="en-US" dirty="0" err="1">
                <a:highlight>
                  <a:srgbClr val="FFFF00"/>
                </a:highlight>
              </a:rPr>
              <a:t>âm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r>
              <a:rPr lang="en-US" dirty="0">
                <a:highlight>
                  <a:srgbClr val="FFFF00"/>
                </a:highlight>
              </a:rPr>
              <a:t>. </a:t>
            </a:r>
          </a:p>
          <a:p>
            <a:pPr lvl="1"/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,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rách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Can </a:t>
            </a:r>
            <a:r>
              <a:rPr lang="en-US" dirty="0" err="1">
                <a:highlight>
                  <a:srgbClr val="FFFF00"/>
                </a:highlight>
              </a:rPr>
              <a:t>thiệp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sớm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làm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giảm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được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biến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chứng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đặt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biệt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rò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âm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đạo</a:t>
            </a: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r>
              <a:rPr lang="en-US" sz="1900" i="1" dirty="0"/>
              <a:t>EAU guidelines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2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1800" i="1" dirty="0" err="1"/>
              <a:t>Trần</a:t>
            </a:r>
            <a:r>
              <a:rPr lang="en-US" sz="1800" i="1" dirty="0"/>
              <a:t> </a:t>
            </a:r>
            <a:r>
              <a:rPr lang="en-US" sz="1800" i="1" dirty="0" err="1"/>
              <a:t>Lê</a:t>
            </a:r>
            <a:r>
              <a:rPr lang="en-US" sz="1800" i="1" dirty="0"/>
              <a:t> Linh </a:t>
            </a:r>
            <a:r>
              <a:rPr lang="en-US" sz="1800" i="1" dirty="0" err="1"/>
              <a:t>Phương</a:t>
            </a:r>
            <a:r>
              <a:rPr lang="en-US" sz="1800" i="1" dirty="0"/>
              <a:t> (2015) </a:t>
            </a:r>
            <a:r>
              <a:rPr lang="en-US" sz="1800" i="1" dirty="0" err="1"/>
              <a:t>chấn</a:t>
            </a:r>
            <a:r>
              <a:rPr lang="en-US" sz="1800" i="1" dirty="0"/>
              <a:t> </a:t>
            </a:r>
            <a:r>
              <a:rPr lang="en-US" sz="1800" i="1" dirty="0" err="1"/>
              <a:t>thương</a:t>
            </a:r>
            <a:r>
              <a:rPr lang="en-US" sz="1800" i="1" dirty="0"/>
              <a:t> </a:t>
            </a:r>
            <a:r>
              <a:rPr lang="en-US" sz="1800" i="1" dirty="0" err="1"/>
              <a:t>và</a:t>
            </a:r>
            <a:r>
              <a:rPr lang="en-US" sz="1800" i="1" dirty="0"/>
              <a:t> </a:t>
            </a:r>
            <a:r>
              <a:rPr lang="en-US" sz="1800" i="1" dirty="0" err="1"/>
              <a:t>vết</a:t>
            </a:r>
            <a:r>
              <a:rPr lang="en-US" sz="1800" i="1" dirty="0"/>
              <a:t> </a:t>
            </a:r>
            <a:r>
              <a:rPr lang="en-US" sz="1800" i="1" dirty="0" err="1"/>
              <a:t>thương</a:t>
            </a:r>
            <a:r>
              <a:rPr lang="en-US" sz="1800" i="1" dirty="0"/>
              <a:t> </a:t>
            </a:r>
            <a:r>
              <a:rPr lang="en-US" sz="1800" i="1" dirty="0" err="1"/>
              <a:t>niệu</a:t>
            </a:r>
            <a:r>
              <a:rPr lang="en-US" sz="1800" i="1" dirty="0"/>
              <a:t> </a:t>
            </a:r>
            <a:r>
              <a:rPr lang="en-US" sz="1800" i="1" dirty="0" err="1"/>
              <a:t>đạo</a:t>
            </a:r>
            <a:endParaRPr lang="en-US" sz="1800" i="1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i="1" dirty="0" err="1"/>
              <a:t>Trần</a:t>
            </a:r>
            <a:r>
              <a:rPr lang="en-US" sz="1800" i="1" dirty="0"/>
              <a:t> </a:t>
            </a:r>
            <a:r>
              <a:rPr lang="en-US" sz="1800" i="1" dirty="0" err="1"/>
              <a:t>Văn</a:t>
            </a:r>
            <a:r>
              <a:rPr lang="en-US" sz="1800" i="1" dirty="0"/>
              <a:t> </a:t>
            </a:r>
            <a:r>
              <a:rPr lang="en-US" sz="1800" i="1" dirty="0" err="1"/>
              <a:t>Sáng</a:t>
            </a:r>
            <a:r>
              <a:rPr lang="en-US" sz="1800" i="1" dirty="0"/>
              <a:t> (1998), </a:t>
            </a:r>
            <a:r>
              <a:rPr lang="en-US" sz="1800" i="1" dirty="0" err="1"/>
              <a:t>bài</a:t>
            </a:r>
            <a:r>
              <a:rPr lang="en-US" sz="1800" i="1" dirty="0"/>
              <a:t> </a:t>
            </a:r>
            <a:r>
              <a:rPr lang="en-US" sz="1800" i="1" dirty="0" err="1"/>
              <a:t>giảng</a:t>
            </a:r>
            <a:r>
              <a:rPr lang="en-US" sz="1800" i="1" dirty="0"/>
              <a:t> </a:t>
            </a:r>
            <a:r>
              <a:rPr lang="en-US" sz="1800" i="1" dirty="0" err="1"/>
              <a:t>bệnh</a:t>
            </a:r>
            <a:r>
              <a:rPr lang="en-US" sz="1800" i="1" dirty="0"/>
              <a:t> </a:t>
            </a:r>
            <a:r>
              <a:rPr lang="en-US" sz="1800" i="1" dirty="0" err="1"/>
              <a:t>học</a:t>
            </a:r>
            <a:r>
              <a:rPr lang="en-US" sz="1800" i="1" dirty="0"/>
              <a:t> </a:t>
            </a:r>
            <a:r>
              <a:rPr lang="en-US" sz="1800" i="1" dirty="0" err="1"/>
              <a:t>niệu</a:t>
            </a:r>
            <a:r>
              <a:rPr lang="en-US" sz="1800" i="1" dirty="0"/>
              <a:t> </a:t>
            </a:r>
            <a:r>
              <a:rPr lang="en-US" sz="1800" i="1" dirty="0" err="1"/>
              <a:t>khoa</a:t>
            </a:r>
            <a:endParaRPr lang="en-US" sz="1800" i="1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i="1" dirty="0" err="1"/>
              <a:t>Trần</a:t>
            </a:r>
            <a:r>
              <a:rPr lang="en-US" sz="1800" i="1" dirty="0"/>
              <a:t> </a:t>
            </a:r>
            <a:r>
              <a:rPr lang="en-US" sz="1800" i="1" dirty="0" err="1"/>
              <a:t>Ngọc</a:t>
            </a:r>
            <a:r>
              <a:rPr lang="en-US" sz="1800" i="1" dirty="0"/>
              <a:t> </a:t>
            </a:r>
            <a:r>
              <a:rPr lang="en-US" sz="1800" i="1" dirty="0" err="1"/>
              <a:t>Sinh</a:t>
            </a:r>
            <a:r>
              <a:rPr lang="en-US" sz="1800" i="1" dirty="0"/>
              <a:t>, </a:t>
            </a:r>
            <a:r>
              <a:rPr lang="en-US" sz="1800" i="1" dirty="0" err="1"/>
              <a:t>hướng</a:t>
            </a:r>
            <a:r>
              <a:rPr lang="en-US" sz="1800" i="1" dirty="0"/>
              <a:t> </a:t>
            </a:r>
            <a:r>
              <a:rPr lang="en-US" sz="1800" i="1" dirty="0" err="1"/>
              <a:t>dẫn</a:t>
            </a:r>
            <a:r>
              <a:rPr lang="en-US" sz="1800" i="1" dirty="0"/>
              <a:t> </a:t>
            </a:r>
            <a:r>
              <a:rPr lang="en-US" sz="1800" i="1" dirty="0" err="1"/>
              <a:t>chẩn</a:t>
            </a:r>
            <a:r>
              <a:rPr lang="en-US" sz="1800" i="1" dirty="0"/>
              <a:t> </a:t>
            </a:r>
            <a:r>
              <a:rPr lang="en-US" sz="1800" i="1" dirty="0" err="1"/>
              <a:t>đoán</a:t>
            </a:r>
            <a:r>
              <a:rPr lang="en-US" sz="1800" i="1" dirty="0"/>
              <a:t>, </a:t>
            </a:r>
            <a:r>
              <a:rPr lang="en-US" sz="1800" i="1" dirty="0" err="1"/>
              <a:t>xử</a:t>
            </a:r>
            <a:r>
              <a:rPr lang="en-US" sz="1800" i="1" dirty="0"/>
              <a:t> </a:t>
            </a:r>
            <a:r>
              <a:rPr lang="en-US" sz="1800" i="1" dirty="0" err="1"/>
              <a:t>trí</a:t>
            </a:r>
            <a:r>
              <a:rPr lang="en-US" sz="1800" i="1" dirty="0"/>
              <a:t> </a:t>
            </a:r>
            <a:r>
              <a:rPr lang="en-US" sz="1800" i="1" dirty="0" err="1"/>
              <a:t>chấn</a:t>
            </a:r>
            <a:r>
              <a:rPr lang="en-US" sz="1800" i="1" dirty="0"/>
              <a:t> </a:t>
            </a:r>
            <a:r>
              <a:rPr lang="en-US" sz="1800" i="1" dirty="0" err="1"/>
              <a:t>thương</a:t>
            </a:r>
            <a:r>
              <a:rPr lang="en-US" sz="1800" i="1" dirty="0"/>
              <a:t> </a:t>
            </a:r>
            <a:r>
              <a:rPr lang="en-US" sz="1800" i="1" dirty="0" err="1"/>
              <a:t>và</a:t>
            </a:r>
            <a:r>
              <a:rPr lang="en-US" sz="1800" i="1" dirty="0"/>
              <a:t> </a:t>
            </a:r>
            <a:r>
              <a:rPr lang="en-US" sz="1800" i="1" dirty="0" err="1"/>
              <a:t>vết</a:t>
            </a:r>
            <a:r>
              <a:rPr lang="en-US" sz="1800" i="1" dirty="0"/>
              <a:t> </a:t>
            </a:r>
            <a:r>
              <a:rPr lang="en-US" sz="1800" i="1" dirty="0" err="1"/>
              <a:t>thương</a:t>
            </a:r>
            <a:r>
              <a:rPr lang="en-US" sz="1800" i="1" dirty="0"/>
              <a:t> </a:t>
            </a:r>
            <a:r>
              <a:rPr lang="en-US" sz="1800" i="1" dirty="0" err="1"/>
              <a:t>tiết</a:t>
            </a:r>
            <a:r>
              <a:rPr lang="en-US" sz="1800" i="1" dirty="0"/>
              <a:t> </a:t>
            </a:r>
            <a:r>
              <a:rPr lang="en-US" sz="1800" i="1" dirty="0" err="1"/>
              <a:t>niệu</a:t>
            </a:r>
            <a:endParaRPr lang="en-US" sz="1800" i="1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i="1" dirty="0"/>
              <a:t>EAU guidelines 2019, urological trauma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i="1" dirty="0"/>
              <a:t>Smith’s general urology 17th, injuries to the genitourinary 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41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rgbClr val="FF0000"/>
                </a:solidFill>
              </a:rPr>
              <a:t>Cảm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ơn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sự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chú</a:t>
            </a:r>
            <a:r>
              <a:rPr lang="en-US" sz="4400" dirty="0">
                <a:solidFill>
                  <a:srgbClr val="FF0000"/>
                </a:solidFill>
              </a:rPr>
              <a:t> ý </a:t>
            </a:r>
            <a:r>
              <a:rPr lang="en-US" sz="4400" dirty="0" err="1">
                <a:solidFill>
                  <a:srgbClr val="FF0000"/>
                </a:solidFill>
              </a:rPr>
              <a:t>theo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dõi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của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thầy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và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các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bạn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8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,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: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386519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79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trước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vất</a:t>
            </a:r>
            <a:r>
              <a:rPr lang="en-US" dirty="0"/>
              <a:t> </a:t>
            </a:r>
            <a:r>
              <a:rPr lang="en-US" dirty="0" err="1"/>
              <a:t>xốp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bọc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lành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xơ</a:t>
            </a:r>
            <a:r>
              <a:rPr lang="en-US" dirty="0"/>
              <a:t>, </a:t>
            </a:r>
            <a:r>
              <a:rPr lang="en-US" dirty="0" err="1"/>
              <a:t>sẹo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hẹp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6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phẫu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học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Niệu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đạo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sau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 lvl="1"/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bọc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.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trơn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81C7-6624-4E9E-BFE2-8589AFF78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3166</Words>
  <Application>Microsoft Office PowerPoint</Application>
  <PresentationFormat>On-screen Show (4:3)</PresentationFormat>
  <Paragraphs>376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Wingdings</vt:lpstr>
      <vt:lpstr>Office Theme</vt:lpstr>
      <vt:lpstr>Chấn thương vỡ niệu đạo trước, vỡ niệu đạo sau</vt:lpstr>
      <vt:lpstr>Dàn bài</vt:lpstr>
      <vt:lpstr>Đại cương</vt:lpstr>
      <vt:lpstr>Đại cương</vt:lpstr>
      <vt:lpstr>Giải phẫu học</vt:lpstr>
      <vt:lpstr>Giải phẫu học</vt:lpstr>
      <vt:lpstr>Giải phẫu học</vt:lpstr>
      <vt:lpstr>Giải phẫu học</vt:lpstr>
      <vt:lpstr>Giải phẫu học</vt:lpstr>
      <vt:lpstr>Giải phẫu học</vt:lpstr>
      <vt:lpstr>Giải phẫu học</vt:lpstr>
      <vt:lpstr>Giải phẫu học</vt:lpstr>
      <vt:lpstr>Nguyên nhân và cơ chế bệnh sinh</vt:lpstr>
      <vt:lpstr>Nguyên nhân và cơ chế bệnh sinh</vt:lpstr>
      <vt:lpstr>Cơ chế chấn thương tư thế té dạng chân lên vật cứng</vt:lpstr>
      <vt:lpstr>PowerPoint Presentation</vt:lpstr>
      <vt:lpstr>PowerPoint Presentation</vt:lpstr>
      <vt:lpstr>Nguyên nhân và cơ chế bệnh sinh</vt:lpstr>
      <vt:lpstr>   </vt:lpstr>
      <vt:lpstr>Nguyên nhân và cơ chế bệnh sinh</vt:lpstr>
      <vt:lpstr>Nguyên nhân và cơ chế bệnh sinh</vt:lpstr>
      <vt:lpstr>Nguyên nhân và cơ chế bệnh sinh</vt:lpstr>
      <vt:lpstr>Phân độ theo hiệp hội phẫu thuật chấn thương Hoa Kỳ (AAST)</vt:lpstr>
      <vt:lpstr>Chẩn đoán</vt:lpstr>
      <vt:lpstr>Lâm sàng</vt:lpstr>
      <vt:lpstr>Lâm sàng</vt:lpstr>
      <vt:lpstr>Lâm sàng</vt:lpstr>
      <vt:lpstr>Lâm sàng</vt:lpstr>
      <vt:lpstr>Lâm sàng</vt:lpstr>
      <vt:lpstr>Lâm sàng</vt:lpstr>
      <vt:lpstr>Bệnh nhân đến muộn</vt:lpstr>
      <vt:lpstr>Lâm sàng</vt:lpstr>
      <vt:lpstr>Cận lâm sàng</vt:lpstr>
      <vt:lpstr>Retrograde urologygraphy ( RUG) </vt:lpstr>
      <vt:lpstr>Chụp RUG</vt:lpstr>
      <vt:lpstr>   Hình ảnh chụp RUG trong vỡ niệu đạo</vt:lpstr>
      <vt:lpstr>Cận lâm sàng</vt:lpstr>
      <vt:lpstr>Cận lâm sàng</vt:lpstr>
      <vt:lpstr>Cận lâm sàng</vt:lpstr>
      <vt:lpstr>Soi bàng quang bằng máy soi mềm</vt:lpstr>
      <vt:lpstr>Điều trị</vt:lpstr>
      <vt:lpstr>Điều trị chấn thương niệu đạo trước</vt:lpstr>
      <vt:lpstr>PowerPoint Presentation</vt:lpstr>
      <vt:lpstr>Điều trị chấn thương niệu đạo trước</vt:lpstr>
      <vt:lpstr>Điều trị chấn thương niệu đạo trước</vt:lpstr>
      <vt:lpstr>Điều trị chấn thương niệu đạo trước</vt:lpstr>
      <vt:lpstr>Điều trị chấn thương niệu đạo trước</vt:lpstr>
      <vt:lpstr>Điều trị chấn thương niệu đạo sau</vt:lpstr>
      <vt:lpstr>Điều trị chấn thương niệu đạo sau</vt:lpstr>
      <vt:lpstr>PowerPoint Presentation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Làm thẳng hàng niệu đạo</vt:lpstr>
      <vt:lpstr>Làm thẳng hàng niệu đạo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Điều trị chấn thương niệu đạo sau</vt:lpstr>
      <vt:lpstr>PowerPoint Presentation</vt:lpstr>
      <vt:lpstr>Điều trị chấn thương niệu đạo sau</vt:lpstr>
      <vt:lpstr>Điều trị chấn thương niệu đạo sau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niệu đạo</dc:title>
  <dc:creator>le nho tinh</dc:creator>
  <cp:lastModifiedBy>Vo Chau Hoang Long</cp:lastModifiedBy>
  <cp:revision>110</cp:revision>
  <dcterms:created xsi:type="dcterms:W3CDTF">2016-06-05T02:23:38Z</dcterms:created>
  <dcterms:modified xsi:type="dcterms:W3CDTF">2021-10-24T07:54:47Z</dcterms:modified>
</cp:coreProperties>
</file>